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F6A3F6-ADE7-434C-905C-691C51AAF0D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C6793-9906-4A95-9A5B-D62B60FB9CF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5AE68-A481-4FAB-999A-93AC5E13A99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C7FBE-13F5-409B-B7E4-68FE3D52610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38B25-4BC6-41D2-9E12-20EC6CC1D4C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B3271-FCF0-4C18-B720-9BB9A45AC84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70925-E2D6-416E-93E8-5F5600DF0D7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9A830-DB91-4A3F-AC3F-85B5E68E44E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C4CB3-2821-4D1F-BDFD-E3CE45BCF38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7F067-C1AB-4D03-923B-B2C9AE6ADF3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1DBCF-1CC5-4E1B-B0FC-24DA49A6469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4DF2E9E-9DA2-4EA0-A981-4ED843E1AC4B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1000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0">
                <a:latin typeface="Monotype Corsiva" pitchFamily="66" charset="0"/>
              </a:rPr>
              <a:t>V i n o</a:t>
            </a:r>
            <a:endParaRPr lang="hr-HR" sz="8000" b="0">
              <a:latin typeface="Monotype Corsiva" pitchFamily="66" charset="0"/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/>
          </a:p>
        </p:txBody>
      </p:sp>
      <p:pic>
        <p:nvPicPr>
          <p:cNvPr id="9" name="Slika 8" descr="Untitle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988840"/>
            <a:ext cx="2847975" cy="4048125"/>
          </a:xfrm>
          <a:prstGeom prst="rect">
            <a:avLst/>
          </a:prstGeom>
        </p:spPr>
      </p:pic>
      <p:pic>
        <p:nvPicPr>
          <p:cNvPr id="10" name="Slika 9" descr="Untitled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348880"/>
            <a:ext cx="2152650" cy="3362325"/>
          </a:xfrm>
          <a:prstGeom prst="rect">
            <a:avLst/>
          </a:prstGeom>
        </p:spPr>
      </p:pic>
      <p:pic>
        <p:nvPicPr>
          <p:cNvPr id="11" name="Slika 10" descr="Untitled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708920"/>
            <a:ext cx="2733675" cy="282892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Chardonnay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6389" name="Picture 5" descr="chardonn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989138"/>
            <a:ext cx="4033837" cy="4030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Porto boca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8" name="Slika 7" descr="Untitled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1495425" cy="4048125"/>
          </a:xfrm>
          <a:prstGeom prst="rect">
            <a:avLst/>
          </a:prstGeom>
        </p:spPr>
      </p:pic>
      <p:pic>
        <p:nvPicPr>
          <p:cNvPr id="9" name="Slika 8" descr="Untitled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968971"/>
            <a:ext cx="3476625" cy="412432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Boca butelja, tokaj boca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8437" name="Picture 5" descr="butelja_ma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276475"/>
            <a:ext cx="2579687" cy="3384550"/>
          </a:xfrm>
          <a:prstGeom prst="rect">
            <a:avLst/>
          </a:prstGeom>
          <a:noFill/>
        </p:spPr>
      </p:pic>
      <p:pic>
        <p:nvPicPr>
          <p:cNvPr id="8" name="Slika 7" descr="Slika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1700808"/>
            <a:ext cx="2895600" cy="4834128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latin typeface="Monotype Corsiva" pitchFamily="66" charset="0"/>
              </a:rPr>
              <a:t>Krunski čep, plastični čep, pluteni čep</a:t>
            </a:r>
            <a:endParaRPr lang="hr-HR" sz="5400">
              <a:latin typeface="Monotype Corsiva" pitchFamily="66" charset="0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4581" name="Picture 5" descr="1007281207_0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781300"/>
            <a:ext cx="2090738" cy="2952750"/>
          </a:xfrm>
          <a:prstGeom prst="rect">
            <a:avLst/>
          </a:prstGeom>
          <a:noFill/>
        </p:spPr>
      </p:pic>
      <p:pic>
        <p:nvPicPr>
          <p:cNvPr id="24585" name="Picture 9" descr="ce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916113"/>
            <a:ext cx="1754188" cy="4105275"/>
          </a:xfrm>
          <a:prstGeom prst="rect">
            <a:avLst/>
          </a:prstGeom>
          <a:noFill/>
        </p:spPr>
      </p:pic>
      <p:pic>
        <p:nvPicPr>
          <p:cNvPr id="9" name="Slika 8" descr="Slika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140968"/>
            <a:ext cx="3569818" cy="238475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latin typeface="Monotype Corsiva" pitchFamily="66" charset="0"/>
              </a:rPr>
              <a:t>Etikete – osobne iskaznice vina</a:t>
            </a:r>
            <a:endParaRPr lang="hr-HR" sz="5400">
              <a:latin typeface="Monotype Corsiva" pitchFamily="66" charset="0"/>
            </a:endParaRP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5605" name="Picture 5" descr="jel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989138"/>
            <a:ext cx="5137150" cy="39512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844675"/>
            <a:ext cx="8007350" cy="4191000"/>
          </a:xfrm>
        </p:spPr>
        <p:txBody>
          <a:bodyPr/>
          <a:lstStyle/>
          <a:p>
            <a:endParaRPr lang="sr-Latn-CS"/>
          </a:p>
        </p:txBody>
      </p:sp>
      <p:pic>
        <p:nvPicPr>
          <p:cNvPr id="26629" name="Picture 5" descr="enjingietik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133600"/>
            <a:ext cx="2265362" cy="3382963"/>
          </a:xfrm>
          <a:prstGeom prst="rect">
            <a:avLst/>
          </a:prstGeom>
          <a:noFill/>
        </p:spPr>
      </p:pic>
      <p:pic>
        <p:nvPicPr>
          <p:cNvPr id="26631" name="Picture 7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989138"/>
            <a:ext cx="3038475" cy="396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7653" name="Picture 5" descr="novak_etike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989138"/>
            <a:ext cx="3571875" cy="40417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Čaša za crno vino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7" name="Slika 6" descr="Slika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4286250" cy="407077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Čaša za bijelo vino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7" name="Slika 6" descr="Slika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276872"/>
            <a:ext cx="3311611" cy="4044176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Čaša za pjenušac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1509" name="Picture 5" descr="6308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205038"/>
            <a:ext cx="5064125" cy="38163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5400" b="1">
                <a:latin typeface="Monotype Corsiva" pitchFamily="66" charset="0"/>
              </a:rPr>
              <a:t>Vino je poljoprivredno-prehrambeni proizvod dobiven potpunim ili djelomičnim vrenjem mošta ili masulja dobivenog od grožđa plemenite vinove loze Vitis vinifera</a:t>
            </a:r>
            <a:endParaRPr lang="hr-HR" sz="5400" b="1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Čaša za likersko vino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2533" name="Picture 5" descr="x10121182548685304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565400"/>
            <a:ext cx="4464050" cy="31686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8000">
                <a:latin typeface="Monotype Corsiva" pitchFamily="66" charset="0"/>
              </a:rPr>
              <a:t>Živjeli!</a:t>
            </a:r>
          </a:p>
          <a:p>
            <a:pPr algn="ctr">
              <a:buFont typeface="Wingdings" pitchFamily="2" charset="2"/>
              <a:buNone/>
            </a:pPr>
            <a:r>
              <a:rPr lang="en-US" sz="8000">
                <a:latin typeface="Monotype Corsiva" pitchFamily="66" charset="0"/>
              </a:rPr>
              <a:t>U slast.</a:t>
            </a:r>
            <a:endParaRPr lang="hr-HR" sz="800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latin typeface="Monotype Corsiva" pitchFamily="66" charset="0"/>
              </a:rPr>
              <a:t>Graševina ili Talijanski rizling</a:t>
            </a:r>
            <a:endParaRPr lang="hr-HR" sz="5400">
              <a:latin typeface="Monotype Corsiva" pitchFamily="66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916113"/>
            <a:ext cx="8007350" cy="4191000"/>
          </a:xfrm>
        </p:spPr>
        <p:txBody>
          <a:bodyPr/>
          <a:lstStyle/>
          <a:p>
            <a:endParaRPr lang="sr-Latn-CS"/>
          </a:p>
        </p:txBody>
      </p:sp>
      <p:pic>
        <p:nvPicPr>
          <p:cNvPr id="9221" name="Picture 5" descr="Grasev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989138"/>
            <a:ext cx="3671887" cy="39608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Frankovka (crna, bijela)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45" name="Picture 5" descr="frankov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2060575"/>
            <a:ext cx="3241675" cy="38163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Silvanac zeleni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1269" name="Picture 5" descr="sorta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2133600"/>
            <a:ext cx="3170237" cy="38163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Pinot (bijeli, sivi, crni)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2293" name="Picture 5" descr="Pinot+Noir+Gra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2133600"/>
            <a:ext cx="3336925" cy="37433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Rajnski rizling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3317" name="Picture 5" descr="sorte13_rizling_rajn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916113"/>
            <a:ext cx="4140200" cy="41751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Traminac (mirisavi, crveni)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4341" name="Picture 5" descr="sorte16_traminac_mirisa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916113"/>
            <a:ext cx="3816350" cy="4094162"/>
          </a:xfrm>
          <a:prstGeom prst="rect">
            <a:avLst/>
          </a:prstGeom>
          <a:noFill/>
        </p:spPr>
      </p:pic>
      <p:pic>
        <p:nvPicPr>
          <p:cNvPr id="14343" name="Picture 7" descr="200px-Traminac_crve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1916113"/>
            <a:ext cx="3240087" cy="41052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Monotype Corsiva" pitchFamily="66" charset="0"/>
              </a:rPr>
              <a:t>Burgundac (crni, bijeli)</a:t>
            </a:r>
            <a:endParaRPr lang="hr-HR" sz="6000">
              <a:latin typeface="Monotype Corsiva" pitchFamily="66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5365" name="Picture 5" descr="burgundac_cr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133600"/>
            <a:ext cx="4032250" cy="37687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jevi stakla">
  <a:themeElements>
    <a:clrScheme name="Slojevi sta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Slojevi sta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ojevi sta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ojevi sta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112</TotalTime>
  <Words>99</Words>
  <Application>Microsoft Office PowerPoint</Application>
  <PresentationFormat>Prikaz na zaslonu (4:3)</PresentationFormat>
  <Paragraphs>20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Monotype Corsiva</vt:lpstr>
      <vt:lpstr>Slojevi stakla</vt:lpstr>
      <vt:lpstr>V i n o</vt:lpstr>
      <vt:lpstr>Slajd 2</vt:lpstr>
      <vt:lpstr>Graševina ili Talijanski rizling</vt:lpstr>
      <vt:lpstr>Frankovka (crna, bijela)</vt:lpstr>
      <vt:lpstr>Silvanac zeleni</vt:lpstr>
      <vt:lpstr>Pinot (bijeli, sivi, crni)</vt:lpstr>
      <vt:lpstr>Rajnski rizling</vt:lpstr>
      <vt:lpstr>Traminac (mirisavi, crveni)</vt:lpstr>
      <vt:lpstr>Burgundac (crni, bijeli)</vt:lpstr>
      <vt:lpstr>Chardonnay</vt:lpstr>
      <vt:lpstr>Porto boca</vt:lpstr>
      <vt:lpstr>Boca butelja, tokaj boca</vt:lpstr>
      <vt:lpstr>Krunski čep, plastični čep, pluteni čep</vt:lpstr>
      <vt:lpstr>Etikete – osobne iskaznice vina</vt:lpstr>
      <vt:lpstr>Slajd 15</vt:lpstr>
      <vt:lpstr>Slajd 16</vt:lpstr>
      <vt:lpstr>Čaša za crno vino</vt:lpstr>
      <vt:lpstr>Čaša za bijelo vino</vt:lpstr>
      <vt:lpstr>Čaša za pjenušac</vt:lpstr>
      <vt:lpstr>Čaša za likersko vino</vt:lpstr>
      <vt:lpstr>Slajd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i n o</dc:title>
  <dc:creator>Jasna</dc:creator>
  <cp:lastModifiedBy>Sandra</cp:lastModifiedBy>
  <cp:revision>25</cp:revision>
  <dcterms:created xsi:type="dcterms:W3CDTF">2011-04-15T07:50:09Z</dcterms:created>
  <dcterms:modified xsi:type="dcterms:W3CDTF">2011-04-25T12:32:56Z</dcterms:modified>
</cp:coreProperties>
</file>